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15"/>
  </p:notesMasterIdLst>
  <p:sldIdLst>
    <p:sldId id="256" r:id="rId2"/>
    <p:sldId id="257" r:id="rId3"/>
    <p:sldId id="258" r:id="rId4"/>
    <p:sldId id="259" r:id="rId5"/>
    <p:sldId id="261" r:id="rId6"/>
    <p:sldId id="263" r:id="rId7"/>
    <p:sldId id="266" r:id="rId8"/>
    <p:sldId id="267" r:id="rId9"/>
    <p:sldId id="272" r:id="rId10"/>
    <p:sldId id="268" r:id="rId11"/>
    <p:sldId id="269" r:id="rId12"/>
    <p:sldId id="270" r:id="rId13"/>
    <p:sldId id="27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99" autoAdjust="0"/>
  </p:normalViewPr>
  <p:slideViewPr>
    <p:cSldViewPr>
      <p:cViewPr varScale="1">
        <p:scale>
          <a:sx n="55" d="100"/>
          <a:sy n="55" d="100"/>
        </p:scale>
        <p:origin x="-180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6224CB-B19E-4086-A1B4-E1E9F85265C7}" type="datetimeFigureOut">
              <a:rPr lang="en-US" smtClean="0"/>
              <a:t>4/10/2012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0C650A-0502-4E4F-A24B-A0CCF4B45334}" type="slidenum">
              <a:rPr lang="en-US" smtClean="0"/>
              <a:t>‹#›</a:t>
            </a:fld>
            <a:endParaRPr lang="en-US"/>
          </a:p>
        </p:txBody>
      </p:sp>
    </p:spTree>
    <p:extLst>
      <p:ext uri="{BB962C8B-B14F-4D97-AF65-F5344CB8AC3E}">
        <p14:creationId xmlns:p14="http://schemas.microsoft.com/office/powerpoint/2010/main" val="3721431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Daedalus, a s</a:t>
            </a:r>
            <a:r>
              <a:rPr lang="en-US" dirty="0" smtClean="0"/>
              <a:t>tudent org that works on ASU’s campus.  We develop anything</a:t>
            </a:r>
            <a:r>
              <a:rPr lang="en-US" baseline="0" dirty="0" smtClean="0"/>
              <a:t> rocket related.  In the past year we have come in second on a drag race to 10,000 feet for the Science Channel, built a 15 foot tall two stage, completed extensive hybrid rocket engine testing, roll control testing, and tested hybrid rocket engine swirl injectors.  In addition, we have had past experience in monopropellant rocket engines. Finally, Daedalus has had a lot of experience developing and testing solid rocket propellant.  Daedalus also likes to pass on our knowledge, getting kids excited in STEM.  This past year, one of our members went to ASM, the next level of AIAA, for his own outreach program.</a:t>
            </a:r>
            <a:endParaRPr lang="en-US" dirty="0"/>
          </a:p>
        </p:txBody>
      </p:sp>
      <p:sp>
        <p:nvSpPr>
          <p:cNvPr id="4" name="Slide Number Placeholder 3"/>
          <p:cNvSpPr>
            <a:spLocks noGrp="1"/>
          </p:cNvSpPr>
          <p:nvPr>
            <p:ph type="sldNum" sz="quarter" idx="10"/>
          </p:nvPr>
        </p:nvSpPr>
        <p:spPr/>
        <p:txBody>
          <a:bodyPr/>
          <a:lstStyle/>
          <a:p>
            <a:fld id="{260C650A-0502-4E4F-A24B-A0CCF4B45334}" type="slidenum">
              <a:rPr lang="en-US" smtClean="0"/>
              <a:t>3</a:t>
            </a:fld>
            <a:endParaRPr lang="en-US"/>
          </a:p>
        </p:txBody>
      </p:sp>
    </p:spTree>
    <p:extLst>
      <p:ext uri="{BB962C8B-B14F-4D97-AF65-F5344CB8AC3E}">
        <p14:creationId xmlns:p14="http://schemas.microsoft.com/office/powerpoint/2010/main" val="76217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discuss the reasons for heavily</a:t>
            </a:r>
            <a:r>
              <a:rPr lang="en-US" baseline="0" dirty="0" smtClean="0"/>
              <a:t> aluminizing the propellant, like determining the effects of high aluminum content on the motor hardware.  Because it is a fuel, it should be more effective the higher the aluminum content, provided there is enough oxidizer.  Be sure to also explain what the MGN is, specifically.</a:t>
            </a:r>
            <a:endParaRPr lang="en-US" dirty="0"/>
          </a:p>
        </p:txBody>
      </p:sp>
      <p:sp>
        <p:nvSpPr>
          <p:cNvPr id="4" name="Slide Number Placeholder 3"/>
          <p:cNvSpPr>
            <a:spLocks noGrp="1"/>
          </p:cNvSpPr>
          <p:nvPr>
            <p:ph type="sldNum" sz="quarter" idx="10"/>
          </p:nvPr>
        </p:nvSpPr>
        <p:spPr/>
        <p:txBody>
          <a:bodyPr/>
          <a:lstStyle/>
          <a:p>
            <a:fld id="{260C650A-0502-4E4F-A24B-A0CCF4B45334}" type="slidenum">
              <a:rPr lang="en-US" smtClean="0"/>
              <a:t>4</a:t>
            </a:fld>
            <a:endParaRPr lang="en-US"/>
          </a:p>
        </p:txBody>
      </p:sp>
    </p:spTree>
    <p:extLst>
      <p:ext uri="{BB962C8B-B14F-4D97-AF65-F5344CB8AC3E}">
        <p14:creationId xmlns:p14="http://schemas.microsoft.com/office/powerpoint/2010/main" val="274123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was the original propellant we were given to work with, listed in the specific order that it was to  be tested with.  Raytheon provided this propellant formula.  As you can see, the aluminum content is very high, as is the total content of the solids of the propellant.  In fact, 85-90% of the propellant is in a solid form.  This can be dangerous, because the propellant has a higher risk of dusting, and the </a:t>
            </a:r>
            <a:r>
              <a:rPr lang="en-US" baseline="0" dirty="0" err="1" smtClean="0"/>
              <a:t>KitchenAide</a:t>
            </a:r>
            <a:r>
              <a:rPr lang="en-US" baseline="0" dirty="0" smtClean="0"/>
              <a:t> have a higher risk of heating up.  It is also a problem because the propellant would not harden completely, and even months later behaved as a plastic.</a:t>
            </a:r>
            <a:endParaRPr lang="en-US" dirty="0"/>
          </a:p>
        </p:txBody>
      </p:sp>
      <p:sp>
        <p:nvSpPr>
          <p:cNvPr id="4" name="Slide Number Placeholder 3"/>
          <p:cNvSpPr>
            <a:spLocks noGrp="1"/>
          </p:cNvSpPr>
          <p:nvPr>
            <p:ph type="sldNum" sz="quarter" idx="10"/>
          </p:nvPr>
        </p:nvSpPr>
        <p:spPr/>
        <p:txBody>
          <a:bodyPr/>
          <a:lstStyle/>
          <a:p>
            <a:fld id="{260C650A-0502-4E4F-A24B-A0CCF4B45334}" type="slidenum">
              <a:rPr lang="en-US" smtClean="0"/>
              <a:t>5</a:t>
            </a:fld>
            <a:endParaRPr lang="en-US"/>
          </a:p>
        </p:txBody>
      </p:sp>
    </p:spTree>
    <p:extLst>
      <p:ext uri="{BB962C8B-B14F-4D97-AF65-F5344CB8AC3E}">
        <p14:creationId xmlns:p14="http://schemas.microsoft.com/office/powerpoint/2010/main" val="326879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Daedalus developed</a:t>
            </a:r>
            <a:r>
              <a:rPr lang="en-US" baseline="0" dirty="0" smtClean="0"/>
              <a:t> propellant formulation.  The original formula is on the far left.  It was developed and believed to be characterized two years ago.  The further right you go, the more aluminum has been added to the propellant, which was then normalized.  If you notice, the solid content </a:t>
            </a:r>
            <a:r>
              <a:rPr lang="en-US" baseline="0" dirty="0" err="1" smtClean="0"/>
              <a:t>isa</a:t>
            </a:r>
            <a:r>
              <a:rPr lang="en-US" baseline="0" dirty="0" smtClean="0"/>
              <a:t> little lower, however the additives make this propellant very difficult to control.  For example, Strontium Chromate is an intensely powerful oxidizer.  And Ferric and Copper Oxide both make thermite reactions with the aluminum fuel.</a:t>
            </a:r>
            <a:endParaRPr lang="en-US" dirty="0"/>
          </a:p>
        </p:txBody>
      </p:sp>
      <p:sp>
        <p:nvSpPr>
          <p:cNvPr id="4" name="Slide Number Placeholder 3"/>
          <p:cNvSpPr>
            <a:spLocks noGrp="1"/>
          </p:cNvSpPr>
          <p:nvPr>
            <p:ph type="sldNum" sz="quarter" idx="10"/>
          </p:nvPr>
        </p:nvSpPr>
        <p:spPr/>
        <p:txBody>
          <a:bodyPr/>
          <a:lstStyle/>
          <a:p>
            <a:fld id="{260C650A-0502-4E4F-A24B-A0CCF4B45334}" type="slidenum">
              <a:rPr lang="en-US" smtClean="0"/>
              <a:t>6</a:t>
            </a:fld>
            <a:endParaRPr lang="en-US"/>
          </a:p>
        </p:txBody>
      </p:sp>
    </p:spTree>
    <p:extLst>
      <p:ext uri="{BB962C8B-B14F-4D97-AF65-F5344CB8AC3E}">
        <p14:creationId xmlns:p14="http://schemas.microsoft.com/office/powerpoint/2010/main" val="340529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with, we never fired the Raytheon propellant in a motor casing.  It was deemed too unstable after watching it burn at atmospheric</a:t>
            </a:r>
            <a:r>
              <a:rPr lang="en-US" baseline="0" dirty="0" smtClean="0"/>
              <a:t> pressure.  It also was so soft there was a legitimate fear that it would collapse due to the pressure.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Extremely high </a:t>
            </a:r>
            <a:r>
              <a:rPr lang="en-US" dirty="0" err="1" smtClean="0"/>
              <a:t>Kn</a:t>
            </a:r>
            <a:r>
              <a:rPr lang="en-US" baseline="0" dirty="0" smtClean="0"/>
              <a:t> value at ignition: &gt;270 (Area of burning surface/Area of nozzle).  CP-3’s extraordinarily fast regression rate led to a rapid over pressurization to 1500 psi.  Normal Failure does not involve shrapnel, but rather chunking the nozzle.</a:t>
            </a:r>
          </a:p>
          <a:p>
            <a:r>
              <a:rPr lang="en-US" baseline="0" dirty="0" smtClean="0"/>
              <a:t>Left Image) The test stand post-test fire.  Note wreckage around the base and the fact that the motor casing blow off the sides of the threaded end cap.</a:t>
            </a:r>
          </a:p>
        </p:txBody>
      </p:sp>
      <p:sp>
        <p:nvSpPr>
          <p:cNvPr id="4" name="Slide Number Placeholder 3"/>
          <p:cNvSpPr>
            <a:spLocks noGrp="1"/>
          </p:cNvSpPr>
          <p:nvPr>
            <p:ph type="sldNum" sz="quarter" idx="10"/>
          </p:nvPr>
        </p:nvSpPr>
        <p:spPr/>
        <p:txBody>
          <a:bodyPr/>
          <a:lstStyle/>
          <a:p>
            <a:fld id="{260C650A-0502-4E4F-A24B-A0CCF4B45334}" type="slidenum">
              <a:rPr lang="en-US" smtClean="0"/>
              <a:t>7</a:t>
            </a:fld>
            <a:endParaRPr lang="en-US"/>
          </a:p>
        </p:txBody>
      </p:sp>
    </p:spTree>
    <p:extLst>
      <p:ext uri="{BB962C8B-B14F-4D97-AF65-F5344CB8AC3E}">
        <p14:creationId xmlns:p14="http://schemas.microsoft.com/office/powerpoint/2010/main" val="72477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Don’t forget to note on test 2 that the operating pressure was experimentally determined to be 1000 psi two years ago, when the propellant</a:t>
            </a:r>
            <a:r>
              <a:rPr lang="en-US" baseline="0" dirty="0" smtClean="0"/>
              <a:t> was thought to have been characterized.  We agreed to go ahead with aluminizing the propellant when we determined that it was operator error one test 1.</a:t>
            </a:r>
          </a:p>
          <a:p>
            <a:r>
              <a:rPr lang="en-US" baseline="0" dirty="0" smtClean="0"/>
              <a:t>2)Test 2’s failure arose from the propellant.  We changed the nozzle size from .2” diameter to .4” diameter.  Even using </a:t>
            </a:r>
            <a:r>
              <a:rPr lang="en-US" baseline="0" dirty="0" err="1" smtClean="0"/>
              <a:t>BurnSim</a:t>
            </a:r>
            <a:r>
              <a:rPr lang="en-US" baseline="0" dirty="0" smtClean="0"/>
              <a:t>, usually accurate to within 5%, with the accepted and researched values predicted that the test would be successful.</a:t>
            </a:r>
          </a:p>
          <a:p>
            <a:r>
              <a:rPr lang="en-US" baseline="0" dirty="0" smtClean="0"/>
              <a:t>3) Right Image) The location of the hoop stress failure of the motor casing at 1500 psi.</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260C650A-0502-4E4F-A24B-A0CCF4B45334}" type="slidenum">
              <a:rPr lang="en-US" smtClean="0"/>
              <a:t>8</a:t>
            </a:fld>
            <a:endParaRPr lang="en-US"/>
          </a:p>
        </p:txBody>
      </p:sp>
    </p:spTree>
    <p:extLst>
      <p:ext uri="{BB962C8B-B14F-4D97-AF65-F5344CB8AC3E}">
        <p14:creationId xmlns:p14="http://schemas.microsoft.com/office/powerpoint/2010/main" val="3812033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60C650A-0502-4E4F-A24B-A0CCF4B45334}" type="slidenum">
              <a:rPr lang="en-US" smtClean="0"/>
              <a:t>10</a:t>
            </a:fld>
            <a:endParaRPr lang="en-US"/>
          </a:p>
        </p:txBody>
      </p:sp>
    </p:spTree>
    <p:extLst>
      <p:ext uri="{BB962C8B-B14F-4D97-AF65-F5344CB8AC3E}">
        <p14:creationId xmlns:p14="http://schemas.microsoft.com/office/powerpoint/2010/main" val="751961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intend to complete all the listed goals at the</a:t>
            </a:r>
            <a:r>
              <a:rPr lang="en-US" baseline="0" dirty="0" smtClean="0"/>
              <a:t> beginning of the presentation; however, due to the failures we have no more materials to continue testing and are waiting to be resupplied before testing can be completed.  Also, Daedalus is looking into change from </a:t>
            </a:r>
            <a:r>
              <a:rPr lang="en-US" baseline="0" dirty="0" err="1" smtClean="0"/>
              <a:t>Tepanol</a:t>
            </a:r>
            <a:r>
              <a:rPr lang="en-US" baseline="0" dirty="0" smtClean="0"/>
              <a:t> to HX-752; a material that performs the same function as </a:t>
            </a:r>
            <a:r>
              <a:rPr lang="en-US" baseline="0" dirty="0" err="1" smtClean="0"/>
              <a:t>Tepanol</a:t>
            </a:r>
            <a:r>
              <a:rPr lang="en-US" baseline="0" dirty="0" smtClean="0"/>
              <a:t> without the ammonia production.  It has proven difficult to find.</a:t>
            </a:r>
            <a:endParaRPr lang="en-US" dirty="0" smtClean="0"/>
          </a:p>
          <a:p>
            <a:r>
              <a:rPr lang="en-US" dirty="0" smtClean="0"/>
              <a:t>ESRA II will be using the SRM research to fly at Intercollegiate</a:t>
            </a:r>
            <a:r>
              <a:rPr lang="en-US" baseline="0" dirty="0" smtClean="0"/>
              <a:t> Rocketry Competition.</a:t>
            </a:r>
            <a:endParaRPr lang="en-US" dirty="0"/>
          </a:p>
        </p:txBody>
      </p:sp>
      <p:sp>
        <p:nvSpPr>
          <p:cNvPr id="4" name="Slide Number Placeholder 3"/>
          <p:cNvSpPr>
            <a:spLocks noGrp="1"/>
          </p:cNvSpPr>
          <p:nvPr>
            <p:ph type="sldNum" sz="quarter" idx="10"/>
          </p:nvPr>
        </p:nvSpPr>
        <p:spPr/>
        <p:txBody>
          <a:bodyPr/>
          <a:lstStyle/>
          <a:p>
            <a:fld id="{260C650A-0502-4E4F-A24B-A0CCF4B45334}" type="slidenum">
              <a:rPr lang="en-US" smtClean="0"/>
              <a:t>11</a:t>
            </a:fld>
            <a:endParaRPr lang="en-US"/>
          </a:p>
        </p:txBody>
      </p:sp>
    </p:spTree>
    <p:extLst>
      <p:ext uri="{BB962C8B-B14F-4D97-AF65-F5344CB8AC3E}">
        <p14:creationId xmlns:p14="http://schemas.microsoft.com/office/powerpoint/2010/main" val="266439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the image, explain that the motor casing is approximately 12” long.  Therefore, the plume is approximate 48” long.  The small white cloud</a:t>
            </a:r>
            <a:r>
              <a:rPr lang="en-US" baseline="0" dirty="0" smtClean="0"/>
              <a:t> might be the air condensing from the thrust.  Example of the power of CP-3.</a:t>
            </a:r>
          </a:p>
          <a:p>
            <a:endParaRPr lang="en-US" dirty="0"/>
          </a:p>
        </p:txBody>
      </p:sp>
      <p:sp>
        <p:nvSpPr>
          <p:cNvPr id="4" name="Slide Number Placeholder 3"/>
          <p:cNvSpPr>
            <a:spLocks noGrp="1"/>
          </p:cNvSpPr>
          <p:nvPr>
            <p:ph type="sldNum" sz="quarter" idx="10"/>
          </p:nvPr>
        </p:nvSpPr>
        <p:spPr/>
        <p:txBody>
          <a:bodyPr/>
          <a:lstStyle/>
          <a:p>
            <a:fld id="{260C650A-0502-4E4F-A24B-A0CCF4B45334}" type="slidenum">
              <a:rPr lang="en-US" smtClean="0"/>
              <a:t>13</a:t>
            </a:fld>
            <a:endParaRPr lang="en-US"/>
          </a:p>
        </p:txBody>
      </p:sp>
    </p:spTree>
    <p:extLst>
      <p:ext uri="{BB962C8B-B14F-4D97-AF65-F5344CB8AC3E}">
        <p14:creationId xmlns:p14="http://schemas.microsoft.com/office/powerpoint/2010/main" val="4158193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D50235FF-5B80-4F97-B441-F50ACADFBA1D}" type="datetimeFigureOut">
              <a:rPr lang="en-US" smtClean="0"/>
              <a:t>4/10/2012</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A6D9888F-5467-4345-BD5D-A616A0588D8B}"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50235FF-5B80-4F97-B441-F50ACADFBA1D}" type="datetimeFigureOut">
              <a:rPr lang="en-US" smtClean="0"/>
              <a:t>4/10/2012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6D9888F-5467-4345-BD5D-A616A0588D8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50235FF-5B80-4F97-B441-F50ACADFBA1D}" type="datetimeFigureOut">
              <a:rPr lang="en-US" smtClean="0"/>
              <a:t>4/10/2012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6D9888F-5467-4345-BD5D-A616A0588D8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1828800"/>
            <a:ext cx="8153400" cy="4038600"/>
          </a:xfrm>
        </p:spPr>
        <p:txBody>
          <a:bodyPr rtlCol="0">
            <a:normAutofit/>
          </a:bodyPr>
          <a:lstStyle/>
          <a:p>
            <a:pPr lvl="0"/>
            <a:endParaRPr lang="en-US" noProof="0" smtClean="0"/>
          </a:p>
        </p:txBody>
      </p:sp>
      <p:sp>
        <p:nvSpPr>
          <p:cNvPr id="4" name="Date Placeholder 3"/>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781800" y="6248400"/>
            <a:ext cx="1905000" cy="457200"/>
          </a:xfrm>
        </p:spPr>
        <p:txBody>
          <a:bodyPr/>
          <a:lstStyle>
            <a:lvl1pPr>
              <a:defRPr/>
            </a:lvl1pPr>
          </a:lstStyle>
          <a:p>
            <a:pPr>
              <a:defRPr/>
            </a:pPr>
            <a:fld id="{E145253C-4997-4946-86AE-86160059B7AD}" type="slidenum">
              <a:rPr lang="en-US"/>
              <a:pPr>
                <a:defRPr/>
              </a:pPr>
              <a:t>‹#›</a:t>
            </a:fld>
            <a:endParaRPr lang="en-US"/>
          </a:p>
        </p:txBody>
      </p:sp>
    </p:spTree>
    <p:extLst>
      <p:ext uri="{BB962C8B-B14F-4D97-AF65-F5344CB8AC3E}">
        <p14:creationId xmlns:p14="http://schemas.microsoft.com/office/powerpoint/2010/main" val="1010583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50235FF-5B80-4F97-B441-F50ACADFBA1D}" type="datetimeFigureOut">
              <a:rPr lang="en-US" smtClean="0"/>
              <a:t>4/10/2012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6D9888F-5467-4345-BD5D-A616A0588D8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D50235FF-5B80-4F97-B441-F50ACADFBA1D}" type="datetimeFigureOut">
              <a:rPr lang="en-US" smtClean="0"/>
              <a:t>4/10/2012</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A6D9888F-5467-4345-BD5D-A616A0588D8B}"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50235FF-5B80-4F97-B441-F50ACADFBA1D}" type="datetimeFigureOut">
              <a:rPr lang="en-US" smtClean="0"/>
              <a:t>4/10/2012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A6D9888F-5467-4345-BD5D-A616A0588D8B}"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50235FF-5B80-4F97-B441-F50ACADFBA1D}" type="datetimeFigureOut">
              <a:rPr lang="en-US" smtClean="0"/>
              <a:t>4/10/2012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A6D9888F-5467-4345-BD5D-A616A0588D8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50235FF-5B80-4F97-B441-F50ACADFBA1D}" type="datetimeFigureOut">
              <a:rPr lang="en-US" smtClean="0"/>
              <a:t>4/10/2012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6D9888F-5467-4345-BD5D-A616A0588D8B}"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50235FF-5B80-4F97-B441-F50ACADFBA1D}" type="datetimeFigureOut">
              <a:rPr lang="en-US" smtClean="0"/>
              <a:t>4/10/2012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6D9888F-5467-4345-BD5D-A616A0588D8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D50235FF-5B80-4F97-B441-F50ACADFBA1D}" type="datetimeFigureOut">
              <a:rPr lang="en-US" smtClean="0"/>
              <a:t>4/10/2012</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A6D9888F-5467-4345-BD5D-A616A0588D8B}"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D50235FF-5B80-4F97-B441-F50ACADFBA1D}" type="datetimeFigureOut">
              <a:rPr lang="en-US" smtClean="0"/>
              <a:t>4/10/2012</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A6D9888F-5467-4345-BD5D-A616A0588D8B}"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D50235FF-5B80-4F97-B441-F50ACADFBA1D}" type="datetimeFigureOut">
              <a:rPr lang="en-US" smtClean="0"/>
              <a:t>4/10/2012</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A6D9888F-5467-4345-BD5D-A616A0588D8B}"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81000"/>
            <a:ext cx="8915400" cy="1924050"/>
          </a:xfrm>
        </p:spPr>
        <p:txBody>
          <a:bodyPr>
            <a:normAutofit fontScale="90000"/>
          </a:bodyPr>
          <a:lstStyle/>
          <a:p>
            <a:r>
              <a:rPr lang="en-US" dirty="0" smtClean="0"/>
              <a:t>Development of Heavily Aluminized Solid Rocket Propellant</a:t>
            </a:r>
            <a:endParaRPr lang="en-US" dirty="0"/>
          </a:p>
        </p:txBody>
      </p:sp>
      <p:sp>
        <p:nvSpPr>
          <p:cNvPr id="3" name="Subtitle 2"/>
          <p:cNvSpPr>
            <a:spLocks noGrp="1"/>
          </p:cNvSpPr>
          <p:nvPr>
            <p:ph type="subTitle" idx="1"/>
          </p:nvPr>
        </p:nvSpPr>
        <p:spPr/>
        <p:txBody>
          <a:bodyPr>
            <a:normAutofit/>
          </a:bodyPr>
          <a:lstStyle/>
          <a:p>
            <a:r>
              <a:rPr lang="en-US" dirty="0" smtClean="0"/>
              <a:t>By:</a:t>
            </a:r>
          </a:p>
          <a:p>
            <a:r>
              <a:rPr lang="en-US" dirty="0" smtClean="0"/>
              <a:t>Gaines Gibson</a:t>
            </a:r>
          </a:p>
          <a:p>
            <a:r>
              <a:rPr lang="en-US" dirty="0" smtClean="0"/>
              <a:t>Ruby Gomez</a:t>
            </a:r>
            <a:endParaRPr lang="en-US" dirty="0"/>
          </a:p>
        </p:txBody>
      </p:sp>
    </p:spTree>
    <p:extLst>
      <p:ext uri="{BB962C8B-B14F-4D97-AF65-F5344CB8AC3E}">
        <p14:creationId xmlns:p14="http://schemas.microsoft.com/office/powerpoint/2010/main" val="10646589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Test Two: ¼ Speed</a:t>
            </a:r>
            <a:endParaRPr lang="en-US" dirty="0"/>
          </a:p>
        </p:txBody>
      </p:sp>
      <p:pic>
        <p:nvPicPr>
          <p:cNvPr id="4" name="38mm slow moti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46238"/>
            <a:ext cx="8045450" cy="4525962"/>
          </a:xfrm>
        </p:spPr>
      </p:pic>
    </p:spTree>
    <p:extLst>
      <p:ext uri="{BB962C8B-B14F-4D97-AF65-F5344CB8AC3E}">
        <p14:creationId xmlns:p14="http://schemas.microsoft.com/office/powerpoint/2010/main" val="3755312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Future Efforts</a:t>
            </a:r>
            <a:endParaRPr lang="en-US" dirty="0"/>
          </a:p>
        </p:txBody>
      </p:sp>
      <p:sp>
        <p:nvSpPr>
          <p:cNvPr id="8" name="Content Placeholder 7"/>
          <p:cNvSpPr>
            <a:spLocks noGrp="1"/>
          </p:cNvSpPr>
          <p:nvPr>
            <p:ph sz="half" idx="1"/>
          </p:nvPr>
        </p:nvSpPr>
        <p:spPr>
          <a:xfrm>
            <a:off x="394138" y="1600200"/>
            <a:ext cx="2971800" cy="4526280"/>
          </a:xfrm>
        </p:spPr>
        <p:txBody>
          <a:bodyPr/>
          <a:lstStyle/>
          <a:p>
            <a:pPr>
              <a:buFont typeface="Rockwell" pitchFamily="18" charset="0"/>
              <a:buChar char="—"/>
            </a:pPr>
            <a:r>
              <a:rPr lang="en-US" dirty="0" smtClean="0"/>
              <a:t>Complete All Project Goals</a:t>
            </a:r>
          </a:p>
          <a:p>
            <a:pPr>
              <a:buFont typeface="Rockwell" pitchFamily="18" charset="0"/>
              <a:buChar char="—"/>
            </a:pPr>
            <a:r>
              <a:rPr lang="en-US" dirty="0" smtClean="0"/>
              <a:t>Develop another propellant for custom rockets</a:t>
            </a:r>
          </a:p>
        </p:txBody>
      </p:sp>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457403" y="1676400"/>
            <a:ext cx="5200993" cy="3352800"/>
          </a:xfrm>
        </p:spPr>
      </p:pic>
      <p:sp>
        <p:nvSpPr>
          <p:cNvPr id="15" name="TextBox 14"/>
          <p:cNvSpPr txBox="1"/>
          <p:nvPr/>
        </p:nvSpPr>
        <p:spPr>
          <a:xfrm>
            <a:off x="3352800" y="5029200"/>
            <a:ext cx="5410200" cy="369332"/>
          </a:xfrm>
          <a:prstGeom prst="rect">
            <a:avLst/>
          </a:prstGeom>
          <a:noFill/>
        </p:spPr>
        <p:txBody>
          <a:bodyPr wrap="square" rtlCol="0">
            <a:spAutoFit/>
          </a:bodyPr>
          <a:lstStyle/>
          <a:p>
            <a:r>
              <a:rPr lang="en-US" dirty="0" smtClean="0"/>
              <a:t>Rocket for ESRA Basic Competition Summer 2012</a:t>
            </a:r>
            <a:endParaRPr lang="en-US" dirty="0"/>
          </a:p>
        </p:txBody>
      </p:sp>
    </p:spTree>
    <p:extLst>
      <p:ext uri="{BB962C8B-B14F-4D97-AF65-F5344CB8AC3E}">
        <p14:creationId xmlns:p14="http://schemas.microsoft.com/office/powerpoint/2010/main" val="2151240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Special Thanks To:</a:t>
            </a:r>
            <a:endParaRPr lang="en-US" dirty="0"/>
          </a:p>
        </p:txBody>
      </p:sp>
      <p:sp>
        <p:nvSpPr>
          <p:cNvPr id="3" name="Content Placeholder 2"/>
          <p:cNvSpPr>
            <a:spLocks noGrp="1"/>
          </p:cNvSpPr>
          <p:nvPr>
            <p:ph idx="1"/>
          </p:nvPr>
        </p:nvSpPr>
        <p:spPr/>
        <p:txBody>
          <a:bodyPr/>
          <a:lstStyle/>
          <a:p>
            <a:pPr algn="ctr">
              <a:buFont typeface="Rockwell" pitchFamily="18" charset="0"/>
              <a:buChar char="—"/>
            </a:pPr>
            <a:r>
              <a:rPr lang="en-US" dirty="0" smtClean="0"/>
              <a:t>Raytheon Missile Systems</a:t>
            </a:r>
          </a:p>
          <a:p>
            <a:pPr algn="ctr">
              <a:buFont typeface="Rockwell" pitchFamily="18" charset="0"/>
              <a:buChar char="—"/>
            </a:pPr>
            <a:r>
              <a:rPr lang="en-US" dirty="0" smtClean="0"/>
              <a:t>NASA/Space Grant</a:t>
            </a:r>
          </a:p>
          <a:p>
            <a:pPr algn="ctr">
              <a:buFont typeface="Rockwell" pitchFamily="18" charset="0"/>
              <a:buChar char="—"/>
            </a:pPr>
            <a:r>
              <a:rPr lang="en-US" dirty="0" smtClean="0"/>
              <a:t>Arizona State University</a:t>
            </a:r>
          </a:p>
          <a:p>
            <a:pPr algn="ctr">
              <a:buFont typeface="Rockwell" pitchFamily="18" charset="0"/>
              <a:buChar char="—"/>
            </a:pPr>
            <a:r>
              <a:rPr lang="en-US" dirty="0" smtClean="0"/>
              <a:t>Matthew Summers</a:t>
            </a:r>
          </a:p>
        </p:txBody>
      </p:sp>
    </p:spTree>
    <p:extLst>
      <p:ext uri="{BB962C8B-B14F-4D97-AF65-F5344CB8AC3E}">
        <p14:creationId xmlns:p14="http://schemas.microsoft.com/office/powerpoint/2010/main" val="1346669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Questions?</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828800"/>
            <a:ext cx="3713657" cy="430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834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Objectives</a:t>
            </a:r>
            <a:endParaRPr lang="en-US" dirty="0"/>
          </a:p>
        </p:txBody>
      </p:sp>
      <p:sp>
        <p:nvSpPr>
          <p:cNvPr id="3" name="Content Placeholder 2"/>
          <p:cNvSpPr>
            <a:spLocks noGrp="1"/>
          </p:cNvSpPr>
          <p:nvPr>
            <p:ph idx="1"/>
          </p:nvPr>
        </p:nvSpPr>
        <p:spPr/>
        <p:txBody>
          <a:bodyPr/>
          <a:lstStyle/>
          <a:p>
            <a:pPr>
              <a:buFont typeface="Calibri" pitchFamily="34" charset="0"/>
              <a:buChar char="—"/>
            </a:pPr>
            <a:r>
              <a:rPr lang="en-US" dirty="0" smtClean="0"/>
              <a:t>Daedalus Astronautics</a:t>
            </a:r>
          </a:p>
          <a:p>
            <a:pPr>
              <a:buFont typeface="Calibri" pitchFamily="34" charset="0"/>
              <a:buChar char="—"/>
            </a:pPr>
            <a:r>
              <a:rPr lang="en-US" dirty="0" smtClean="0"/>
              <a:t>Project Goals</a:t>
            </a:r>
          </a:p>
          <a:p>
            <a:pPr>
              <a:buFont typeface="Calibri" pitchFamily="34" charset="0"/>
              <a:buChar char="—"/>
            </a:pPr>
            <a:r>
              <a:rPr lang="en-US" dirty="0" smtClean="0"/>
              <a:t>Mixing</a:t>
            </a:r>
          </a:p>
          <a:p>
            <a:pPr>
              <a:buFont typeface="Calibri" pitchFamily="34" charset="0"/>
              <a:buChar char="—"/>
            </a:pPr>
            <a:r>
              <a:rPr lang="en-US" dirty="0" smtClean="0"/>
              <a:t>Testing Results &amp; Analysis</a:t>
            </a:r>
          </a:p>
          <a:p>
            <a:pPr>
              <a:buFont typeface="Calibri" pitchFamily="34" charset="0"/>
              <a:buChar char="—"/>
            </a:pPr>
            <a:r>
              <a:rPr lang="en-US" dirty="0" smtClean="0"/>
              <a:t>Future Plans</a:t>
            </a:r>
            <a:endParaRPr lang="en-US" dirty="0"/>
          </a:p>
        </p:txBody>
      </p:sp>
    </p:spTree>
    <p:extLst>
      <p:ext uri="{BB962C8B-B14F-4D97-AF65-F5344CB8AC3E}">
        <p14:creationId xmlns:p14="http://schemas.microsoft.com/office/powerpoint/2010/main" val="4088406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Daedalus Astronautics</a:t>
            </a:r>
            <a:endParaRPr lang="en-US" dirty="0"/>
          </a:p>
        </p:txBody>
      </p:sp>
      <p:sp>
        <p:nvSpPr>
          <p:cNvPr id="3" name="Content Placeholder 2"/>
          <p:cNvSpPr>
            <a:spLocks noGrp="1"/>
          </p:cNvSpPr>
          <p:nvPr>
            <p:ph idx="1"/>
          </p:nvPr>
        </p:nvSpPr>
        <p:spPr>
          <a:xfrm>
            <a:off x="457200" y="1600200"/>
            <a:ext cx="3886200" cy="4525963"/>
          </a:xfrm>
        </p:spPr>
        <p:txBody>
          <a:bodyPr/>
          <a:lstStyle/>
          <a:p>
            <a:pPr>
              <a:buFont typeface="Calibri" pitchFamily="34" charset="0"/>
              <a:buChar char="—"/>
            </a:pPr>
            <a:r>
              <a:rPr lang="en-US" dirty="0" smtClean="0"/>
              <a:t>Student Organization at ASU</a:t>
            </a:r>
          </a:p>
          <a:p>
            <a:pPr>
              <a:buFont typeface="Calibri" pitchFamily="34" charset="0"/>
              <a:buChar char="—"/>
            </a:pPr>
            <a:r>
              <a:rPr lang="en-US" dirty="0" smtClean="0"/>
              <a:t>Extensive Propulsion Experience</a:t>
            </a:r>
          </a:p>
          <a:p>
            <a:pPr>
              <a:buFont typeface="Calibri" pitchFamily="34" charset="0"/>
              <a:buChar char="—"/>
            </a:pPr>
            <a:r>
              <a:rPr lang="en-US" dirty="0" smtClean="0"/>
              <a:t>Community involvement</a:t>
            </a:r>
            <a:endParaRPr lang="en-US" dirty="0"/>
          </a:p>
        </p:txBody>
      </p:sp>
      <p:pic>
        <p:nvPicPr>
          <p:cNvPr id="4" name="Picture 2" descr="DaedalusAE_INVERSION"/>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a:xfrm>
            <a:off x="4267200" y="2076450"/>
            <a:ext cx="4648200" cy="3486150"/>
          </a:xfrm>
          <a:prstGeom prst="rect">
            <a:avLst/>
          </a:prstGeom>
          <a:noFill/>
          <a:ln/>
        </p:spPr>
      </p:pic>
    </p:spTree>
    <p:extLst>
      <p:ext uri="{BB962C8B-B14F-4D97-AF65-F5344CB8AC3E}">
        <p14:creationId xmlns:p14="http://schemas.microsoft.com/office/powerpoint/2010/main" val="555498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400" dirty="0" smtClean="0"/>
              <a:t>Project Goals</a:t>
            </a:r>
            <a:endParaRPr lang="en-US" sz="4400" dirty="0"/>
          </a:p>
        </p:txBody>
      </p:sp>
      <p:sp>
        <p:nvSpPr>
          <p:cNvPr id="6" name="Text Placeholder 5"/>
          <p:cNvSpPr>
            <a:spLocks noGrp="1"/>
          </p:cNvSpPr>
          <p:nvPr>
            <p:ph idx="1"/>
          </p:nvPr>
        </p:nvSpPr>
        <p:spPr/>
        <p:txBody>
          <a:bodyPr>
            <a:normAutofit/>
          </a:bodyPr>
          <a:lstStyle/>
          <a:p>
            <a:pPr marL="742950" lvl="1" indent="-285750">
              <a:buFont typeface="Calibri" pitchFamily="34" charset="0"/>
              <a:buChar char="—"/>
            </a:pPr>
            <a:r>
              <a:rPr lang="en-US" sz="2400" dirty="0" smtClean="0"/>
              <a:t>To develop a heavily aluminized propellant</a:t>
            </a:r>
          </a:p>
          <a:p>
            <a:pPr marL="742950" lvl="1" indent="-285750">
              <a:buFont typeface="Calibri" pitchFamily="34" charset="0"/>
              <a:buChar char="—"/>
            </a:pPr>
            <a:r>
              <a:rPr lang="en-US" sz="2400" dirty="0" smtClean="0"/>
              <a:t>To characterize the new propellant</a:t>
            </a:r>
          </a:p>
          <a:p>
            <a:pPr marL="742950" lvl="1" indent="-285750">
              <a:buFont typeface="Calibri" pitchFamily="34" charset="0"/>
              <a:buChar char="—"/>
            </a:pPr>
            <a:r>
              <a:rPr lang="en-US" sz="2400" dirty="0" smtClean="0"/>
              <a:t>To test propellant on conventional and multi-grid nozzles</a:t>
            </a:r>
            <a:r>
              <a:rPr lang="en-US" sz="1800" dirty="0" smtClean="0"/>
              <a:t>.</a:t>
            </a:r>
          </a:p>
        </p:txBody>
      </p:sp>
    </p:spTree>
    <p:extLst>
      <p:ext uri="{BB962C8B-B14F-4D97-AF65-F5344CB8AC3E}">
        <p14:creationId xmlns:p14="http://schemas.microsoft.com/office/powerpoint/2010/main" val="1121532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457200"/>
            <a:ext cx="8153400" cy="1143000"/>
          </a:xfrm>
        </p:spPr>
        <p:txBody>
          <a:bodyPr/>
          <a:lstStyle/>
          <a:p>
            <a:pPr algn="ctr"/>
            <a:r>
              <a:rPr lang="en-US" sz="3200" dirty="0" smtClean="0"/>
              <a:t>Raytheon Propellant Formulation</a:t>
            </a:r>
          </a:p>
        </p:txBody>
      </p:sp>
      <p:graphicFrame>
        <p:nvGraphicFramePr>
          <p:cNvPr id="10406" name="Group 166"/>
          <p:cNvGraphicFramePr>
            <a:graphicFrameLocks noGrp="1"/>
          </p:cNvGraphicFramePr>
          <p:nvPr>
            <p:ph type="tbl" idx="1"/>
            <p:extLst>
              <p:ext uri="{D42A27DB-BD31-4B8C-83A1-F6EECF244321}">
                <p14:modId xmlns:p14="http://schemas.microsoft.com/office/powerpoint/2010/main" val="1631907162"/>
              </p:ext>
            </p:extLst>
          </p:nvPr>
        </p:nvGraphicFramePr>
        <p:xfrm>
          <a:off x="533400" y="1752600"/>
          <a:ext cx="7924800" cy="3889375"/>
        </p:xfrm>
        <a:graphic>
          <a:graphicData uri="http://schemas.openxmlformats.org/drawingml/2006/table">
            <a:tbl>
              <a:tblPr>
                <a:tableStyleId>{2D5ABB26-0587-4C30-8999-92F81FD0307C}</a:tableStyleId>
              </a:tblPr>
              <a:tblGrid>
                <a:gridCol w="914400"/>
                <a:gridCol w="2255520"/>
                <a:gridCol w="1584960"/>
                <a:gridCol w="1584960"/>
                <a:gridCol w="1584960"/>
              </a:tblGrid>
              <a:tr h="579214">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Order</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Material</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Purpose / Component</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Percentage</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Calculated Weight (lb)</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r>
              <a:tr h="371536">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1</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HTPB</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Binder</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8.5</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.64425</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r>
              <a:tr h="371536">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2</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Aluminum</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Fuel</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19</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1.425</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r>
              <a:tr h="36994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3</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DOA</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Plasticizer</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2</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.15</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r>
              <a:tr h="371536">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4</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HX-752</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Bonding Agent</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.3</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.0225</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r>
              <a:tr h="36994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5</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err="1" smtClean="0">
                          <a:ln>
                            <a:noFill/>
                          </a:ln>
                          <a:effectLst/>
                        </a:rPr>
                        <a:t>Tepanol</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Bonding Agent</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.5</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.0375</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r>
              <a:tr h="579214">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6</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Ammonium Perchlorate (AP)</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Oxidizer</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69</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5.175</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r>
              <a:tr h="371536">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7</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IPDI</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Curative</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.59</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.04425</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r>
              <a:tr h="50490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N/A</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smtClean="0">
                          <a:ln>
                            <a:noFill/>
                          </a:ln>
                          <a:effectLst/>
                        </a:rPr>
                        <a:t>TPB</a:t>
                      </a:r>
                      <a:endParaRPr kumimoji="0" lang="en-US" sz="1600" b="0" i="0" u="none" strike="noStrike" cap="none" normalizeH="0" baseline="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N/A</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.02</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cs typeface="Arial" charset="0"/>
                      </a:endParaRPr>
                    </a:p>
                  </a:txBody>
                  <a:tcPr marT="45727" marB="45727" anchor="ctr" horzOverflow="overflow"/>
                </a:tc>
              </a:tr>
            </a:tbl>
          </a:graphicData>
        </a:graphic>
      </p:graphicFrame>
    </p:spTree>
    <p:extLst>
      <p:ext uri="{BB962C8B-B14F-4D97-AF65-F5344CB8AC3E}">
        <p14:creationId xmlns:p14="http://schemas.microsoft.com/office/powerpoint/2010/main" val="2309196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1143000"/>
          </a:xfrm>
        </p:spPr>
        <p:txBody>
          <a:bodyPr>
            <a:normAutofit/>
          </a:bodyPr>
          <a:lstStyle/>
          <a:p>
            <a:pPr algn="ctr"/>
            <a:r>
              <a:rPr lang="en-US" sz="4000" dirty="0" smtClean="0"/>
              <a:t>Daedalus Propellant</a:t>
            </a:r>
            <a:endParaRPr lang="en-US" sz="4000" dirty="0"/>
          </a:p>
        </p:txBody>
      </p:sp>
      <p:graphicFrame>
        <p:nvGraphicFramePr>
          <p:cNvPr id="8" name="Table 7"/>
          <p:cNvGraphicFramePr>
            <a:graphicFrameLocks noGrp="1"/>
          </p:cNvGraphicFramePr>
          <p:nvPr>
            <p:extLst>
              <p:ext uri="{D42A27DB-BD31-4B8C-83A1-F6EECF244321}">
                <p14:modId xmlns:p14="http://schemas.microsoft.com/office/powerpoint/2010/main" val="1864432840"/>
              </p:ext>
            </p:extLst>
          </p:nvPr>
        </p:nvGraphicFramePr>
        <p:xfrm>
          <a:off x="304800" y="1447799"/>
          <a:ext cx="8534400" cy="5181600"/>
        </p:xfrm>
        <a:graphic>
          <a:graphicData uri="http://schemas.openxmlformats.org/drawingml/2006/table">
            <a:tbl>
              <a:tblPr firstRow="1" firstCol="1" bandRow="1">
                <a:tableStyleId>{2D5ABB26-0587-4C30-8999-92F81FD0307C}</a:tableStyleId>
              </a:tblPr>
              <a:tblGrid>
                <a:gridCol w="2133600"/>
                <a:gridCol w="2133600"/>
                <a:gridCol w="2133600"/>
                <a:gridCol w="2133600"/>
              </a:tblGrid>
              <a:tr h="514350">
                <a:tc>
                  <a:txBody>
                    <a:bodyPr/>
                    <a:lstStyle/>
                    <a:p>
                      <a:pPr marL="0" marR="0" algn="ctr">
                        <a:spcBef>
                          <a:spcPts val="0"/>
                        </a:spcBef>
                        <a:spcAft>
                          <a:spcPts val="0"/>
                        </a:spcAft>
                      </a:pPr>
                      <a:r>
                        <a:rPr lang="en-US" sz="1400" dirty="0">
                          <a:effectLst/>
                        </a:rPr>
                        <a:t> </a:t>
                      </a:r>
                      <a:endParaRPr lang="en-US" sz="1400" dirty="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Original CrazyPants3 Formulation</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CrazyPants3 Modification 1</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CrazyPants3 Modification 2</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Chemical</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Percentage</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Percentage</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Percentage</a:t>
                      </a:r>
                      <a:endParaRPr lang="en-US" sz="1400">
                        <a:effectLst/>
                        <a:latin typeface="Times New Roman"/>
                        <a:ea typeface="Calibri"/>
                      </a:endParaRPr>
                    </a:p>
                  </a:txBody>
                  <a:tcPr marL="68580" marR="68580" marT="0" marB="0" anchor="ctr"/>
                </a:tc>
              </a:tr>
              <a:tr h="666750">
                <a:tc>
                  <a:txBody>
                    <a:bodyPr/>
                    <a:lstStyle/>
                    <a:p>
                      <a:pPr marL="0" marR="0" algn="ctr">
                        <a:spcBef>
                          <a:spcPts val="0"/>
                        </a:spcBef>
                        <a:spcAft>
                          <a:spcPts val="0"/>
                        </a:spcAft>
                      </a:pPr>
                      <a:r>
                        <a:rPr lang="en-US" sz="1400" dirty="0">
                          <a:effectLst/>
                        </a:rPr>
                        <a:t>Ammonium Perchlorate (200 micron)</a:t>
                      </a:r>
                      <a:endParaRPr lang="en-US" sz="1400" dirty="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dirty="0">
                          <a:effectLst/>
                        </a:rPr>
                        <a:t>73.8</a:t>
                      </a:r>
                      <a:endParaRPr lang="en-US" sz="1400" dirty="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dirty="0">
                          <a:effectLst/>
                        </a:rPr>
                        <a:t>72.3</a:t>
                      </a:r>
                      <a:endParaRPr lang="en-US" sz="1400" dirty="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70.96</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HTPB</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14.2</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13.9</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13.65</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dirty="0">
                          <a:effectLst/>
                        </a:rPr>
                        <a:t>Aluminum (325 mesh)</a:t>
                      </a:r>
                      <a:endParaRPr lang="en-US" sz="1400" dirty="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5</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7</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9</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Dioctyl Adipate</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3.55</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3.48</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3.41</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Isonate 143L</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1.84</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1.80</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1.77</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Iron Oxide</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.55</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.54</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.529</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Strontium Chromate</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.30</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.29</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.288</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Carbon Black</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.20</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.196</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.192</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Tepanol</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.20</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.196</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.192</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Castor Oil</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.20</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.196</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.192</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Copper Oxide</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.15</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.147</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.144</a:t>
                      </a:r>
                      <a:endParaRPr lang="en-US" sz="1400">
                        <a:effectLst/>
                        <a:latin typeface="Times New Roman"/>
                        <a:ea typeface="Calibri"/>
                      </a:endParaRPr>
                    </a:p>
                  </a:txBody>
                  <a:tcPr marL="68580" marR="68580" marT="0" marB="0" anchor="ctr"/>
                </a:tc>
              </a:tr>
              <a:tr h="333375">
                <a:tc>
                  <a:txBody>
                    <a:bodyPr/>
                    <a:lstStyle/>
                    <a:p>
                      <a:pPr marL="0" marR="0" algn="ctr">
                        <a:spcBef>
                          <a:spcPts val="0"/>
                        </a:spcBef>
                        <a:spcAft>
                          <a:spcPts val="0"/>
                        </a:spcAft>
                      </a:pPr>
                      <a:r>
                        <a:rPr lang="en-US" sz="1400">
                          <a:effectLst/>
                        </a:rPr>
                        <a:t>Silicon Oil</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.01</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a:effectLst/>
                        </a:rPr>
                        <a:t>.009</a:t>
                      </a:r>
                      <a:endParaRPr lang="en-US" sz="1400">
                        <a:effectLst/>
                        <a:latin typeface="Times New Roman"/>
                        <a:ea typeface="Calibri"/>
                      </a:endParaRPr>
                    </a:p>
                  </a:txBody>
                  <a:tcPr marL="68580" marR="68580" marT="0" marB="0" anchor="ctr"/>
                </a:tc>
                <a:tc>
                  <a:txBody>
                    <a:bodyPr/>
                    <a:lstStyle/>
                    <a:p>
                      <a:pPr marL="0" marR="0" algn="ctr">
                        <a:spcBef>
                          <a:spcPts val="0"/>
                        </a:spcBef>
                        <a:spcAft>
                          <a:spcPts val="0"/>
                        </a:spcAft>
                      </a:pPr>
                      <a:r>
                        <a:rPr lang="en-US" sz="1400" dirty="0">
                          <a:effectLst/>
                        </a:rPr>
                        <a:t>.009</a:t>
                      </a:r>
                      <a:endParaRPr lang="en-US" sz="1400" dirty="0">
                        <a:effectLst/>
                        <a:latin typeface="Times New Roman"/>
                        <a:ea typeface="Calibri"/>
                      </a:endParaRPr>
                    </a:p>
                  </a:txBody>
                  <a:tcPr marL="68580" marR="68580" marT="0" marB="0" anchor="ctr"/>
                </a:tc>
              </a:tr>
            </a:tbl>
          </a:graphicData>
        </a:graphic>
      </p:graphicFrame>
    </p:spTree>
    <p:extLst>
      <p:ext uri="{BB962C8B-B14F-4D97-AF65-F5344CB8AC3E}">
        <p14:creationId xmlns:p14="http://schemas.microsoft.com/office/powerpoint/2010/main" val="877012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Test One</a:t>
            </a:r>
            <a:endParaRPr lang="en-US" dirty="0"/>
          </a:p>
        </p:txBody>
      </p:sp>
      <p:sp>
        <p:nvSpPr>
          <p:cNvPr id="5" name="Text Placeholder 4"/>
          <p:cNvSpPr>
            <a:spLocks noGrp="1"/>
          </p:cNvSpPr>
          <p:nvPr>
            <p:ph type="body" idx="1"/>
          </p:nvPr>
        </p:nvSpPr>
        <p:spPr>
          <a:xfrm>
            <a:off x="457200" y="1524000"/>
            <a:ext cx="4040188" cy="639762"/>
          </a:xfrm>
        </p:spPr>
        <p:txBody>
          <a:bodyPr/>
          <a:lstStyle/>
          <a:p>
            <a:r>
              <a:rPr lang="en-US" dirty="0" smtClean="0"/>
              <a:t>Summary</a:t>
            </a:r>
            <a:endParaRPr lang="en-US" dirty="0"/>
          </a:p>
        </p:txBody>
      </p:sp>
      <p:sp>
        <p:nvSpPr>
          <p:cNvPr id="7" name="Text Placeholder 6"/>
          <p:cNvSpPr>
            <a:spLocks noGrp="1"/>
          </p:cNvSpPr>
          <p:nvPr>
            <p:ph type="body" sz="half" idx="3"/>
          </p:nvPr>
        </p:nvSpPr>
        <p:spPr/>
        <p:txBody>
          <a:bodyPr/>
          <a:lstStyle/>
          <a:p>
            <a:r>
              <a:rPr lang="en-US" dirty="0" smtClean="0"/>
              <a:t>Failure Analysis</a:t>
            </a:r>
            <a:endParaRPr lang="en-US" dirty="0"/>
          </a:p>
        </p:txBody>
      </p:sp>
      <p:sp>
        <p:nvSpPr>
          <p:cNvPr id="6" name="Content Placeholder 5"/>
          <p:cNvSpPr>
            <a:spLocks noGrp="1"/>
          </p:cNvSpPr>
          <p:nvPr>
            <p:ph sz="quarter" idx="2"/>
          </p:nvPr>
        </p:nvSpPr>
        <p:spPr/>
        <p:txBody>
          <a:bodyPr/>
          <a:lstStyle/>
          <a:p>
            <a:pPr>
              <a:buFont typeface="Rockwell" pitchFamily="18" charset="0"/>
              <a:buChar char="—"/>
            </a:pPr>
            <a:r>
              <a:rPr lang="en-US" dirty="0" smtClean="0"/>
              <a:t>Original CP-3 Propellant</a:t>
            </a:r>
          </a:p>
          <a:p>
            <a:pPr>
              <a:buFont typeface="Rockwell" pitchFamily="18" charset="0"/>
              <a:buChar char="—"/>
            </a:pPr>
            <a:r>
              <a:rPr lang="en-US" dirty="0" smtClean="0"/>
              <a:t>Result: Catastrophic over-pressurization</a:t>
            </a:r>
          </a:p>
          <a:p>
            <a:endParaRPr lang="en-US" dirty="0" smtClean="0"/>
          </a:p>
          <a:p>
            <a:endParaRPr lang="en-US" dirty="0" smtClean="0"/>
          </a:p>
        </p:txBody>
      </p:sp>
      <p:sp>
        <p:nvSpPr>
          <p:cNvPr id="8" name="Content Placeholder 7"/>
          <p:cNvSpPr>
            <a:spLocks noGrp="1"/>
          </p:cNvSpPr>
          <p:nvPr>
            <p:ph sz="quarter" idx="4"/>
          </p:nvPr>
        </p:nvSpPr>
        <p:spPr/>
        <p:txBody>
          <a:bodyPr/>
          <a:lstStyle/>
          <a:p>
            <a:pPr>
              <a:buFont typeface="Rockwell" pitchFamily="18" charset="0"/>
              <a:buChar char="—"/>
            </a:pPr>
            <a:r>
              <a:rPr lang="en-US" dirty="0"/>
              <a:t>Root cause analysis found failure due to nozzle throat area</a:t>
            </a:r>
          </a:p>
          <a:p>
            <a:pPr>
              <a:buFont typeface="Rockwell" pitchFamily="18" charset="0"/>
              <a:buChar char="—"/>
            </a:pPr>
            <a:r>
              <a:rPr lang="en-US" dirty="0"/>
              <a:t>Extremely aggressive propellant burn</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455276"/>
            <a:ext cx="1828800" cy="3264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133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Test Two</a:t>
            </a:r>
            <a:endParaRPr lang="en-US" dirty="0"/>
          </a:p>
        </p:txBody>
      </p:sp>
      <p:sp>
        <p:nvSpPr>
          <p:cNvPr id="5" name="Text Placeholder 4"/>
          <p:cNvSpPr>
            <a:spLocks noGrp="1"/>
          </p:cNvSpPr>
          <p:nvPr>
            <p:ph type="body" idx="1"/>
          </p:nvPr>
        </p:nvSpPr>
        <p:spPr/>
        <p:txBody>
          <a:bodyPr/>
          <a:lstStyle/>
          <a:p>
            <a:r>
              <a:rPr lang="en-US" dirty="0" smtClean="0"/>
              <a:t>Summary</a:t>
            </a:r>
            <a:endParaRPr lang="en-US" dirty="0"/>
          </a:p>
        </p:txBody>
      </p:sp>
      <p:sp>
        <p:nvSpPr>
          <p:cNvPr id="7" name="Text Placeholder 6"/>
          <p:cNvSpPr>
            <a:spLocks noGrp="1"/>
          </p:cNvSpPr>
          <p:nvPr>
            <p:ph type="body" sz="half" idx="3"/>
          </p:nvPr>
        </p:nvSpPr>
        <p:spPr/>
        <p:txBody>
          <a:bodyPr/>
          <a:lstStyle/>
          <a:p>
            <a:r>
              <a:rPr lang="en-US" dirty="0" smtClean="0"/>
              <a:t>Failure Analysis</a:t>
            </a:r>
            <a:endParaRPr lang="en-US" dirty="0"/>
          </a:p>
        </p:txBody>
      </p:sp>
      <p:sp>
        <p:nvSpPr>
          <p:cNvPr id="6" name="Content Placeholder 5"/>
          <p:cNvSpPr>
            <a:spLocks noGrp="1"/>
          </p:cNvSpPr>
          <p:nvPr>
            <p:ph sz="quarter" idx="2"/>
          </p:nvPr>
        </p:nvSpPr>
        <p:spPr/>
        <p:txBody>
          <a:bodyPr/>
          <a:lstStyle/>
          <a:p>
            <a:pPr>
              <a:buFont typeface="Rockwell" pitchFamily="18" charset="0"/>
              <a:buChar char="—"/>
            </a:pPr>
            <a:r>
              <a:rPr lang="en-US" dirty="0"/>
              <a:t>7% CP-3 Propellant</a:t>
            </a:r>
          </a:p>
          <a:p>
            <a:pPr>
              <a:buFont typeface="Rockwell" pitchFamily="18" charset="0"/>
              <a:buChar char="—"/>
            </a:pPr>
            <a:r>
              <a:rPr lang="en-US" dirty="0"/>
              <a:t>Result: Catastrophic over-pressurization</a:t>
            </a:r>
          </a:p>
          <a:p>
            <a:pPr>
              <a:buFont typeface="Rockwell" pitchFamily="18" charset="0"/>
              <a:buChar char="—"/>
            </a:pPr>
            <a:r>
              <a:rPr lang="en-US" dirty="0"/>
              <a:t>60 </a:t>
            </a:r>
            <a:r>
              <a:rPr lang="en-US" dirty="0" err="1"/>
              <a:t>lb</a:t>
            </a:r>
            <a:r>
              <a:rPr lang="en-US" dirty="0"/>
              <a:t> thrust at operating </a:t>
            </a:r>
            <a:r>
              <a:rPr lang="en-US" dirty="0" smtClean="0"/>
              <a:t>pressure</a:t>
            </a:r>
            <a:endParaRPr lang="en-US" dirty="0"/>
          </a:p>
        </p:txBody>
      </p:sp>
      <p:sp>
        <p:nvSpPr>
          <p:cNvPr id="8" name="Content Placeholder 7"/>
          <p:cNvSpPr>
            <a:spLocks noGrp="1"/>
          </p:cNvSpPr>
          <p:nvPr>
            <p:ph sz="quarter" idx="4"/>
          </p:nvPr>
        </p:nvSpPr>
        <p:spPr/>
        <p:txBody>
          <a:bodyPr/>
          <a:lstStyle/>
          <a:p>
            <a:pPr>
              <a:buFont typeface="Rockwell" pitchFamily="18" charset="0"/>
              <a:buChar char="—"/>
            </a:pPr>
            <a:r>
              <a:rPr lang="en-US" dirty="0" smtClean="0"/>
              <a:t>Root cause was extremely fast regression rate</a:t>
            </a:r>
            <a:endParaRPr lang="en-US" dirty="0"/>
          </a:p>
          <a:p>
            <a:pPr>
              <a:buFont typeface="Rockwell" pitchFamily="18" charset="0"/>
              <a:buChar char="—"/>
            </a:pPr>
            <a:r>
              <a:rPr lang="en-US" dirty="0" smtClean="0"/>
              <a:t>Exact same hoop stress failure as first test</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200745"/>
            <a:ext cx="3622964" cy="203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72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Test Two: Actual Time</a:t>
            </a:r>
            <a:endParaRPr lang="en-US" dirty="0"/>
          </a:p>
        </p:txBody>
      </p:sp>
      <p:pic>
        <p:nvPicPr>
          <p:cNvPr id="9" name="38mm failure shor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46238"/>
            <a:ext cx="8045450" cy="4525962"/>
          </a:xfrm>
        </p:spPr>
      </p:pic>
    </p:spTree>
    <p:extLst>
      <p:ext uri="{BB962C8B-B14F-4D97-AF65-F5344CB8AC3E}">
        <p14:creationId xmlns:p14="http://schemas.microsoft.com/office/powerpoint/2010/main" val="894866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409</TotalTime>
  <Words>1132</Words>
  <Application>Microsoft Office PowerPoint</Application>
  <PresentationFormat>On-screen Show (4:3)</PresentationFormat>
  <Paragraphs>170</Paragraphs>
  <Slides>13</Slides>
  <Notes>9</Notes>
  <HiddenSlides>0</HiddenSlides>
  <MMClips>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Foundry</vt:lpstr>
      <vt:lpstr>Development of Heavily Aluminized Solid Rocket Propellant</vt:lpstr>
      <vt:lpstr>Objectives</vt:lpstr>
      <vt:lpstr>Daedalus Astronautics</vt:lpstr>
      <vt:lpstr>Project Goals</vt:lpstr>
      <vt:lpstr>Raytheon Propellant Formulation</vt:lpstr>
      <vt:lpstr>Daedalus Propellant</vt:lpstr>
      <vt:lpstr>Test One</vt:lpstr>
      <vt:lpstr>Test Two</vt:lpstr>
      <vt:lpstr>Test Two: Actual Time</vt:lpstr>
      <vt:lpstr>Test Two: ¼ Speed</vt:lpstr>
      <vt:lpstr>Future Efforts</vt:lpstr>
      <vt:lpstr>A Special Thanks To:</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Gaines</dc:creator>
  <cp:lastModifiedBy>Gaines</cp:lastModifiedBy>
  <cp:revision>49</cp:revision>
  <dcterms:created xsi:type="dcterms:W3CDTF">2012-03-29T08:02:12Z</dcterms:created>
  <dcterms:modified xsi:type="dcterms:W3CDTF">2012-04-10T18:47:38Z</dcterms:modified>
</cp:coreProperties>
</file>